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12192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Kirang Haerang"/>
      <p:regular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3" roundtripDataSignature="AMtx7mhijpo88cnIXiIndrdESrevHbx0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3C4A45E-042F-4084-80EB-74D71258CA3F}">
  <a:tblStyle styleId="{93C4A45E-042F-4084-80EB-74D71258CA3F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27E258F-852B-4753-A43E-7346819793AF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5.xml"/><Relationship Id="rId42" Type="http://schemas.openxmlformats.org/officeDocument/2006/relationships/font" Target="fonts/KirangHaerang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bold.fntdata"/><Relationship Id="rId16" Type="http://schemas.openxmlformats.org/officeDocument/2006/relationships/slide" Target="slides/slide11.xml"/><Relationship Id="rId38" Type="http://schemas.openxmlformats.org/officeDocument/2006/relationships/font" Target="fonts/Robo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안녕하세요. 1조 최종발표를 맡은 정우건 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저희의 최종발표 주제는 기후 기반 가구별 전력 소비 예측 이며,  정우건 ~ 김수민 팀원이 프로젝트를 진행하였습니다.</a:t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그렇게 만들어 진 </a:t>
            </a:r>
            <a:endParaRPr/>
          </a:p>
        </p:txBody>
      </p:sp>
      <p:sp>
        <p:nvSpPr>
          <p:cNvPr id="172" name="Google Shape;17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히트맵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열대야, 폭염, 한파 일수와 전기 사용량의 코릴레이션이 높았고 온도와 연관된 다른 피쳐들도 0.3 이상의 값을 보였습니다.</a:t>
            </a:r>
            <a:endParaRPr/>
          </a:p>
        </p:txBody>
      </p:sp>
      <p:sp>
        <p:nvSpPr>
          <p:cNvPr id="179" name="Google Shape;17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</a:t>
            </a:r>
            <a:r>
              <a:rPr lang="ko-KR"/>
              <a:t>번은 트리기반이어서 안되고 2번은 드랍 컬럼을 했기 때문에 x4 같은 경우는 세번 째  shap같은 경우는 아직 배우지 않았다 </a:t>
            </a:r>
            <a:br>
              <a:rPr lang="ko-KR"/>
            </a:br>
            <a:endParaRPr/>
          </a:p>
        </p:txBody>
      </p:sp>
      <p:sp>
        <p:nvSpPr>
          <p:cNvPr id="186" name="Google Shape;18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aaec6188e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4aaec6188e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4aaec6188e_4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4aaec6188e_4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4aaec6188e_4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4aaec6188e_4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4aaec6188e_4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4aaec6188e_4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4aaec6188e_4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4aaec6188e_4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4aaec6188e_4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4aaec6188e_4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4aaec6188e_4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발표 순서입니다. 개발환경, 프로젝트 배경, 데이터분석과 데이이터 전처리 및 EDA , 모델링과 모델선정은 어떻게 하였는지, 그에따른 종합 평가 및 해석 , 마지막으로 결론 순으로 발표를 진행하겠습니다. </a:t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aaec6188e_3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4aaec6188e_3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4aaec6188e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4aaec6188e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전체적인 성능은 X0 그룹을 XGB로 모델링 했을 때 가장좋은 성능을 확인했습니다. 하지만 X4 그룹들은 평균적으로 모델들의 성능이 가장 좋았던 그룹이여서 예측모델 에서는 X4그룹을 사용하였습니다.</a:t>
            </a:r>
            <a:endParaRPr/>
          </a:p>
        </p:txBody>
      </p:sp>
      <p:sp>
        <p:nvSpPr>
          <p:cNvPr id="316" name="Google Shape;31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4aaec6188e_7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Feature Group</a:t>
            </a:r>
            <a:r>
              <a:rPr lang="ko-KR"/>
              <a:t>은 X4를 사용하고 2023년까지 데이터만 학습을 진행한 후  2024년 데이터를 Test데이터로 사용하여 예측한 결과입니다.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당장의 시각적 자료나 통계적 자료를 봤을 땐 좋은 성능을 보여주지못했습니다. </a:t>
            </a:r>
            <a:endParaRPr/>
          </a:p>
        </p:txBody>
      </p:sp>
      <p:sp>
        <p:nvSpPr>
          <p:cNvPr id="323" name="Google Shape;323;g34aaec6188e_7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aaec6188e_2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 조의 WBS 입니다 , 31일 부터 4월 4일 까지 주제선정 을 비롯한 데이터 수집과 데이터 분석 및 데이터 전처리, 그리고 모델링을 전반적인 내용을 진행 하였고, 7일 부터 10일 오전까지는 모델링의 후미작업, 성능 평가와 결과 해석 및 최종발표를 준비하였습니다.</a:t>
            </a:r>
            <a:endParaRPr/>
          </a:p>
        </p:txBody>
      </p:sp>
      <p:sp>
        <p:nvSpPr>
          <p:cNvPr id="113" name="Google Shape;113;g34aaec6188e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4aaec6188e_7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그래서 모델의 과적합으로 인해서 발생한 문제일까? 아니면 2024년 데이터가 제대로 예측하기 어려운 데이터였을까? 라는 생각으로 2022년(훈련데이터로) 2023년(테스트데이터)/ 2021년(훈련데이터)2022년(테스트데이터)로 진행을 해봤습니다. 2021년/2022년 결과를 확인 했을 때 성능이 좋은 것으로 판단하였습니다. 	</a:t>
            </a:r>
            <a:endParaRPr/>
          </a:p>
        </p:txBody>
      </p:sp>
      <p:sp>
        <p:nvSpPr>
          <p:cNvPr id="332" name="Google Shape;332;g34aaec6188e_7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aaec6188e_4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팀 활동을 하는 동안 서로 정보를 공유하기 위해 vs코드로 주를 이뤄 코드를 작성하였고, 이를 서포트 해줄수 있도록 코랩을 항시 준비 해두었으며, 기본적인 데이터 정리 및 프로젝트 일정을 다루는데에 엑셀을 사용하였습니다.</a:t>
            </a:r>
            <a:br>
              <a:rPr lang="ko-KR"/>
            </a:br>
            <a:endParaRPr/>
          </a:p>
        </p:txBody>
      </p:sp>
      <p:sp>
        <p:nvSpPr>
          <p:cNvPr id="119" name="Google Shape;119;g34aaec6188e_4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 조의 프로젝트 배경은 </a:t>
            </a:r>
            <a:endParaRPr/>
          </a:p>
        </p:txBody>
      </p:sp>
      <p:sp>
        <p:nvSpPr>
          <p:cNvPr id="133" name="Google Shape;13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데이터는 한국 전력공사와 기상청에서 2016년 부터 2024년 까지의 기상을 비롯한 기후변화 데이터와 전력사용량 데이터를 수집 하였습니다.</a:t>
            </a:r>
            <a:endParaRPr/>
          </a:p>
        </p:txBody>
      </p:sp>
      <p:sp>
        <p:nvSpPr>
          <p:cNvPr id="139" name="Google Shape;13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aaec6188e_6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간단히 기상용어를 정리 해보았습니다. </a:t>
            </a:r>
            <a:br>
              <a:rPr lang="ko-KR"/>
            </a:br>
            <a:r>
              <a:rPr lang="ko-KR"/>
              <a:t>피쳐의 이해도를 높이기 위해서 참고용으로 넣어놓았습다.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4aaec6188e_6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중간 발표때 말씀 드렸다시피 미싱 벨류가 많은 피쳐는 드롭시켰고, 겹치는 정보 역시 제거했습니다</a:t>
            </a:r>
            <a:endParaRPr/>
          </a:p>
        </p:txBody>
      </p:sp>
      <p:sp>
        <p:nvSpPr>
          <p:cNvPr id="158" name="Google Shape;15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전력 사용량 데이터 또한 타겟 베리어블인 월 평균 전력 사용량과 가구 수로 이루어져 있고,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월 평균 전기세 데이터도 있었습니다만 타겟 베리어블의 파생 변수이기 때문에 제외시켰습니다.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✔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3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3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0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0"/>
          <p:cNvSpPr txBox="1"/>
          <p:nvPr>
            <p:ph idx="1" type="body"/>
          </p:nvPr>
        </p:nvSpPr>
        <p:spPr>
          <a:xfrm rot="5400000">
            <a:off x="3775869" y="-1400968"/>
            <a:ext cx="4640263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및 내용">
  <p:cSld name="2_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6" name="Google Shape;26;p30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" name="Google Shape;27;p30"/>
          <p:cNvSpPr txBox="1"/>
          <p:nvPr>
            <p:ph idx="2" type="body"/>
          </p:nvPr>
        </p:nvSpPr>
        <p:spPr>
          <a:xfrm>
            <a:off x="849312" y="2032000"/>
            <a:ext cx="105044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1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3" name="Google Shape;33;p31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31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>
  <p:cSld name="비교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 txBox="1"/>
          <p:nvPr>
            <p:ph idx="1" type="body"/>
          </p:nvPr>
        </p:nvSpPr>
        <p:spPr>
          <a:xfrm>
            <a:off x="839788" y="1422401"/>
            <a:ext cx="5157787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33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3" type="body"/>
          </p:nvPr>
        </p:nvSpPr>
        <p:spPr>
          <a:xfrm>
            <a:off x="6172200" y="1435101"/>
            <a:ext cx="5183188" cy="5968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33"/>
          <p:cNvSpPr txBox="1"/>
          <p:nvPr>
            <p:ph idx="4" type="body"/>
          </p:nvPr>
        </p:nvSpPr>
        <p:spPr>
          <a:xfrm>
            <a:off x="6172200" y="2032000"/>
            <a:ext cx="51831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8" name="Google Shape;48;p33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및 내용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" type="body"/>
          </p:nvPr>
        </p:nvSpPr>
        <p:spPr>
          <a:xfrm>
            <a:off x="838200" y="1536700"/>
            <a:ext cx="10515600" cy="464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" name="Google Shape;58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>
  <p:cSld name="콘텐츠 2개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/>
          <p:nvPr>
            <p:ph idx="1" type="body"/>
          </p:nvPr>
        </p:nvSpPr>
        <p:spPr>
          <a:xfrm>
            <a:off x="838200" y="1485900"/>
            <a:ext cx="5181600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36"/>
          <p:cNvSpPr txBox="1"/>
          <p:nvPr>
            <p:ph idx="2" type="body"/>
          </p:nvPr>
        </p:nvSpPr>
        <p:spPr>
          <a:xfrm>
            <a:off x="6172200" y="1485900"/>
            <a:ext cx="5181600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7" name="Google Shape;67;p36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838200" y="1536700"/>
            <a:ext cx="10515600" cy="464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bigdata.kepco.co.kr/cmsmain.do?scode=S01&amp;pcode=000171&amp;redirect=Y" TargetMode="External"/><Relationship Id="rId4" Type="http://schemas.openxmlformats.org/officeDocument/2006/relationships/hyperlink" Target="https://www.google.com/url?q=https%3A%2F%2Fdata.kma.go.kr%2Fdata%2Fgrnd%2FselectAsosRltmList.do%3FpgmNo%3D36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>
            <p:ph type="ctrTitle"/>
          </p:nvPr>
        </p:nvSpPr>
        <p:spPr>
          <a:xfrm>
            <a:off x="1524000" y="1172439"/>
            <a:ext cx="9144000" cy="238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기후 기반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br>
              <a:rPr b="1" lang="ko-KR">
                <a:latin typeface="Arial"/>
                <a:ea typeface="Arial"/>
                <a:cs typeface="Arial"/>
                <a:sym typeface="Arial"/>
              </a:rPr>
            </a:br>
            <a:r>
              <a:rPr b="1" lang="ko-KR">
                <a:latin typeface="Arial"/>
                <a:ea typeface="Arial"/>
                <a:cs typeface="Arial"/>
                <a:sym typeface="Arial"/>
              </a:rPr>
              <a:t>가구별 전력 소비 예측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 txBox="1"/>
          <p:nvPr>
            <p:ph idx="1" type="subTitle"/>
          </p:nvPr>
        </p:nvSpPr>
        <p:spPr>
          <a:xfrm>
            <a:off x="1524000" y="4332025"/>
            <a:ext cx="9144000" cy="2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78688"/>
              <a:buNone/>
            </a:pPr>
            <a:r>
              <a:rPr b="1" lang="ko-KR">
                <a:solidFill>
                  <a:srgbClr val="060F18"/>
                </a:solidFill>
              </a:rPr>
              <a:t>최종 발표</a:t>
            </a:r>
            <a:endParaRPr b="1" sz="3050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br>
              <a:rPr b="1" lang="ko-KR">
                <a:solidFill>
                  <a:srgbClr val="060F18"/>
                </a:solidFill>
              </a:rPr>
            </a:b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rPr b="1" lang="ko-KR">
                <a:solidFill>
                  <a:srgbClr val="060F18"/>
                </a:solidFill>
                <a:latin typeface="Arial"/>
                <a:ea typeface="Arial"/>
                <a:cs typeface="Arial"/>
                <a:sym typeface="Arial"/>
              </a:rPr>
              <a:t>정형 프로젝트 1조 기획안</a:t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rPr b="1" lang="ko-KR">
                <a:solidFill>
                  <a:srgbClr val="060F18"/>
                </a:solidFill>
              </a:rPr>
              <a:t> </a:t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571"/>
              <a:buFont typeface="Noto Sans Symbols"/>
              <a:buNone/>
            </a:pPr>
            <a:r>
              <a:rPr b="1" lang="ko-KR" sz="2258"/>
              <a:t>정우건 정국호 김형은 김준언 김수민</a:t>
            </a:r>
            <a:endParaRPr b="1" sz="2658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75" name="Google Shape;175;p8"/>
          <p:cNvSpPr txBox="1"/>
          <p:nvPr>
            <p:ph idx="1" type="body"/>
          </p:nvPr>
        </p:nvSpPr>
        <p:spPr>
          <a:xfrm>
            <a:off x="838988" y="121505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최종 병합 데이터</a:t>
            </a:r>
            <a:endParaRPr/>
          </a:p>
        </p:txBody>
      </p:sp>
      <p:pic>
        <p:nvPicPr>
          <p:cNvPr id="176" name="Google Shape;176;p8" title="스크린샷 2025-04-09 14.34.21.png"/>
          <p:cNvPicPr preferRelativeResize="0"/>
          <p:nvPr/>
        </p:nvPicPr>
        <p:blipFill rotWithShape="1">
          <a:blip r:embed="rId3">
            <a:alphaModFix/>
          </a:blip>
          <a:srcRect b="0" l="0" r="0" t="3474"/>
          <a:stretch/>
        </p:blipFill>
        <p:spPr>
          <a:xfrm>
            <a:off x="934950" y="2141850"/>
            <a:ext cx="5838900" cy="42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82" name="Google Shape;182;p9"/>
          <p:cNvSpPr txBox="1"/>
          <p:nvPr>
            <p:ph idx="1" type="body"/>
          </p:nvPr>
        </p:nvSpPr>
        <p:spPr>
          <a:xfrm>
            <a:off x="838988" y="14351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시각화(Heat Map)</a:t>
            </a:r>
            <a:endParaRPr/>
          </a:p>
        </p:txBody>
      </p:sp>
      <p:pic>
        <p:nvPicPr>
          <p:cNvPr id="183" name="Google Shape;18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300" y="2317881"/>
            <a:ext cx="8899500" cy="37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189" name="Google Shape;189;p11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</a:t>
            </a:r>
            <a:r>
              <a:rPr lang="ko-KR"/>
              <a:t>중요도 평가</a:t>
            </a:r>
            <a:endParaRPr/>
          </a:p>
        </p:txBody>
      </p:sp>
      <p:sp>
        <p:nvSpPr>
          <p:cNvPr id="190" name="Google Shape;190;p11"/>
          <p:cNvSpPr txBox="1"/>
          <p:nvPr>
            <p:ph idx="2" type="body"/>
          </p:nvPr>
        </p:nvSpPr>
        <p:spPr>
          <a:xfrm>
            <a:off x="849300" y="2032000"/>
            <a:ext cx="52467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/>
              <a:t>Permutation Importance ?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/>
              <a:t>Drop-Column Importance ??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1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/>
              <a:t>Model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/>
              <a:t>Stacking 모델 기준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/>
              <a:t>Feature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X0=모든 feature사용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X1=상관계수(with 타겟)의 임계값 통한 feature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X2= PCA을 통한 Feature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X3=VIF 임계값을 통한 Feature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X4=단계선택법(전진+후진이 합쳐있는 Feature Selection)</a:t>
            </a:r>
            <a:endParaRPr/>
          </a:p>
        </p:txBody>
      </p:sp>
      <p:pic>
        <p:nvPicPr>
          <p:cNvPr id="192" name="Google Shape;192;p11"/>
          <p:cNvPicPr preferRelativeResize="0"/>
          <p:nvPr/>
        </p:nvPicPr>
        <p:blipFill rotWithShape="1">
          <a:blip r:embed="rId3">
            <a:alphaModFix/>
          </a:blip>
          <a:srcRect b="0" l="0" r="3353" t="0"/>
          <a:stretch/>
        </p:blipFill>
        <p:spPr>
          <a:xfrm>
            <a:off x="1180025" y="3007750"/>
            <a:ext cx="4751226" cy="391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4aaec6188e_4_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198" name="Google Shape;198;g34aaec6188e_4_0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</a:t>
            </a:r>
            <a:r>
              <a:rPr lang="ko-KR"/>
              <a:t>중요도 </a:t>
            </a:r>
            <a:endParaRPr/>
          </a:p>
        </p:txBody>
      </p:sp>
      <p:sp>
        <p:nvSpPr>
          <p:cNvPr id="199" name="Google Shape;199;g34aaec6188e_4_0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</a:pPr>
            <a:r>
              <a:rPr lang="ko-KR"/>
              <a:t>X0 </a:t>
            </a:r>
            <a:r>
              <a:rPr lang="ko-KR"/>
              <a:t>전체 Feature 기준</a:t>
            </a:r>
            <a:endParaRPr/>
          </a:p>
        </p:txBody>
      </p:sp>
      <p:graphicFrame>
        <p:nvGraphicFramePr>
          <p:cNvPr id="200" name="Google Shape;200;g34aaec6188e_4_0"/>
          <p:cNvGraphicFramePr/>
          <p:nvPr/>
        </p:nvGraphicFramePr>
        <p:xfrm>
          <a:off x="8617325" y="72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{527E258F-852B-4753-A43E-7346819793AF}</a:tableStyleId>
              </a:tblPr>
              <a:tblGrid>
                <a:gridCol w="2089100"/>
                <a:gridCol w="1099800"/>
              </a:tblGrid>
              <a:tr h="26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Feature</a:t>
                      </a:r>
                      <a:endParaRPr b="1" sz="1000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Mean_Importance</a:t>
                      </a:r>
                      <a:endParaRPr b="1" sz="1000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Min Temperature (Celsius)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0.2262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Min Supercool Temp (Celsius)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0.1361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Sea Level Pressure (hPa)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0.0918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Local Pressure (hPa)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0.0682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Temperature (Celsius)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0.0658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Dew Point Temp (Celsius)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0.0440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Number of Tropical Nights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0.0420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Total Solar Radiation (MJ/m^2)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0.0337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Max Temperature (Celsius)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0.0329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Ground Temp (Celsius)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0.0324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Small Pan Evaporation (mm)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0.0288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Sunshine Rate (%)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0.0273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Vapor Pressure (hPa)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0.0265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Number of Households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0.0258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Monthly Precipitation (mm)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0.0254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Relative Humidity (%)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0.0247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Wind Speed (m/s)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0.0217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Number of Heat Wave Days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0.0209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Cloud Cover (1/10)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0.0206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Region_Daejeon</a:t>
                      </a:r>
                      <a:endParaRPr sz="8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0.0120</a:t>
                      </a:r>
                      <a:endParaRPr sz="800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Region_Daegu</a:t>
                      </a:r>
                      <a:endParaRPr sz="8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0.0117</a:t>
                      </a:r>
                      <a:endParaRPr sz="800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Region_Ulsan</a:t>
                      </a:r>
                      <a:endParaRPr sz="8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0.0073</a:t>
                      </a:r>
                      <a:endParaRPr sz="800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Region_Busan</a:t>
                      </a:r>
                      <a:endParaRPr sz="8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0.0071</a:t>
                      </a:r>
                      <a:endParaRPr sz="800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Region_Seoul</a:t>
                      </a:r>
                      <a:endParaRPr sz="8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0.0035</a:t>
                      </a:r>
                      <a:endParaRPr sz="800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Number of Cold Wave Days</a:t>
                      </a:r>
                      <a:endParaRPr sz="8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0.0027</a:t>
                      </a:r>
                      <a:endParaRPr sz="800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Region_Gwangju</a:t>
                      </a:r>
                      <a:endParaRPr sz="8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-0.0031</a:t>
                      </a:r>
                      <a:endParaRPr sz="800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Region_Incheon</a:t>
                      </a:r>
                      <a:endParaRPr sz="8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-0.0041</a:t>
                      </a:r>
                      <a:endParaRPr sz="800"/>
                    </a:p>
                  </a:txBody>
                  <a:tcPr marT="0" marB="18000" marR="36000" marL="36000" anchor="ctr"/>
                </a:tc>
              </a:tr>
            </a:tbl>
          </a:graphicData>
        </a:graphic>
      </p:graphicFrame>
      <p:pic>
        <p:nvPicPr>
          <p:cNvPr id="201" name="Google Shape;201;g34aaec6188e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631751"/>
            <a:ext cx="7484750" cy="3869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aaec6188e_4_19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207" name="Google Shape;207;g34aaec6188e_4_19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208" name="Google Shape;208;g34aaec6188e_4_19"/>
          <p:cNvSpPr txBox="1"/>
          <p:nvPr>
            <p:ph idx="2" type="body"/>
          </p:nvPr>
        </p:nvSpPr>
        <p:spPr>
          <a:xfrm>
            <a:off x="849298" y="2032000"/>
            <a:ext cx="58623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X1 상관계수(with 타겟)의 임계값 통한 feature</a:t>
            </a:r>
            <a:endParaRPr/>
          </a:p>
        </p:txBody>
      </p:sp>
      <p:pic>
        <p:nvPicPr>
          <p:cNvPr id="209" name="Google Shape;209;g34aaec6188e_4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707950"/>
            <a:ext cx="7184624" cy="3714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0" name="Google Shape;210;g34aaec6188e_4_19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{527E258F-852B-4753-A43E-7346819793AF}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Feature</a:t>
                      </a:r>
                      <a:endParaRPr b="1" sz="1000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Mean_Importance</a:t>
                      </a:r>
                      <a:endParaRPr b="1" sz="1000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Min Supercool Temp (Celsius)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0.5847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Min Temperature (Celsius)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0.5715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Sea Level Pressure (hPa)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0.1919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Ground Temp (Celsius)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0.1732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Vapor Pressure (hPa)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0.1731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Cloud Cover (1/10)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0.1391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Temperature (Celsius)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0.1009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Number of Tropical Nights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0.0912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Max Temperature (Celsius)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0.0698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Sunshine Rate (%)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0.0616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Dew Point Temp (Celsius)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0.0496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Relative Humidity (%)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0.0381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Local Pressure (hPa)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0.0378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Monthly Precipitation (mm)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0.0157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Number of Heat Wave Days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0.0105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aaec6188e_4_32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216" name="Google Shape;216;g34aaec6188e_4_32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217" name="Google Shape;217;g34aaec6188e_4_32"/>
          <p:cNvSpPr txBox="1"/>
          <p:nvPr>
            <p:ph idx="2" type="body"/>
          </p:nvPr>
        </p:nvSpPr>
        <p:spPr>
          <a:xfrm>
            <a:off x="849298" y="2032000"/>
            <a:ext cx="58623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X2 PCA을 통한 Feature</a:t>
            </a:r>
            <a:endParaRPr/>
          </a:p>
        </p:txBody>
      </p:sp>
      <p:graphicFrame>
        <p:nvGraphicFramePr>
          <p:cNvPr id="218" name="Google Shape;218;g34aaec6188e_4_32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{527E258F-852B-4753-A43E-7346819793AF}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Feature</a:t>
                      </a:r>
                      <a:endParaRPr b="1" sz="1000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Mean_Importance</a:t>
                      </a:r>
                      <a:endParaRPr b="1" sz="1000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Min Temperature (Celsius)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1.0287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Min Supercool Temp (Celsius)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0.7330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Sea Level Pressure (hPa)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0.2795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Vapor Pressure (hPa)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0.2096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Cloud Cover (1/10)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0.2085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Temperature (Celsius)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0.1952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Ground Temp (Celsius)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0.1648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Dew Point Temp (Celsius)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0.1112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Local Pressure (hPa)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0.0917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Max Temperature (Celsius)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0.0900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Sunshine Rate (%)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0.0846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Small Pan Evaporation (mm)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0.0746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Relative Humidity (%)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0.0696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Monthly Precipitation (mm)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0.0479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Number of Tropical Nights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0.0378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19" name="Google Shape;219;g34aaec6188e_4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500" y="2797650"/>
            <a:ext cx="7184624" cy="3714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aaec6188e_4_4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225" name="Google Shape;225;g34aaec6188e_4_41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226" name="Google Shape;226;g34aaec6188e_4_41"/>
          <p:cNvSpPr txBox="1"/>
          <p:nvPr>
            <p:ph idx="2" type="body"/>
          </p:nvPr>
        </p:nvSpPr>
        <p:spPr>
          <a:xfrm>
            <a:off x="849298" y="2032000"/>
            <a:ext cx="58623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X3 VIF 임계값을 통한 Feature</a:t>
            </a:r>
            <a:endParaRPr/>
          </a:p>
        </p:txBody>
      </p:sp>
      <p:graphicFrame>
        <p:nvGraphicFramePr>
          <p:cNvPr id="227" name="Google Shape;227;g34aaec6188e_4_41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{527E258F-852B-4753-A43E-7346819793AF}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Feature</a:t>
                      </a:r>
                      <a:endParaRPr b="1" sz="1000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Mean_Importance</a:t>
                      </a:r>
                      <a:endParaRPr b="1" sz="1000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Vapor Pressure (hPa)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0.2859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Number of Tropical Nights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0.1594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Small Pan Evaporation (mm)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0.0338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Cloud Cover (1/10)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0.0299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Total Solar Radiation (MJ/m^2)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0.0278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Monthly Precipitation (mm)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0.0272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Sunshine Rate (%)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0.0227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Wind Speed (m/s)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0.0168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Region_Daejeon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0.0161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Number of Heat Wave Days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0.0145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Region_Incheon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0.0014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Region_Gwangju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0.0005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Region_Busan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0.0004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Number of Cold Wave Days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0.0003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Region_Daegu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0.0002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28" name="Google Shape;228;g34aaec6188e_4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00" y="2830100"/>
            <a:ext cx="6967449" cy="36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4aaec6188e_4_5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234" name="Google Shape;234;g34aaec6188e_4_50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235" name="Google Shape;235;g34aaec6188e_4_50"/>
          <p:cNvSpPr txBox="1"/>
          <p:nvPr>
            <p:ph idx="2" type="body"/>
          </p:nvPr>
        </p:nvSpPr>
        <p:spPr>
          <a:xfrm>
            <a:off x="849300" y="2032000"/>
            <a:ext cx="70122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X4 단계선택법(전진+후진이 합쳐있는 Feature Selection)</a:t>
            </a:r>
            <a:endParaRPr/>
          </a:p>
        </p:txBody>
      </p:sp>
      <p:graphicFrame>
        <p:nvGraphicFramePr>
          <p:cNvPr id="236" name="Google Shape;236;g34aaec6188e_4_50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{527E258F-852B-4753-A43E-7346819793AF}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Feature</a:t>
                      </a:r>
                      <a:endParaRPr b="1" sz="1000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Mean_Importance</a:t>
                      </a:r>
                      <a:endParaRPr b="1" sz="1000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Min Temperature (Celsius)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0.3979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Dew Point Temp (Celsius)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0.0615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Min Supercool Temp (Celsius)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0.0235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Region_Daejeon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0.0182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Vapor Pressure (hPa)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0.0171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Number of Tropical Nights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0.0154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Local Pressure (hPa)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0.0109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Cloud Cover (1/10)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0.0064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Region_Daegu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0.0005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Region_Seoul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0.0001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Region_Busan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0.0000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Region_Incheon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-0.0006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Ground Temp (Celsius)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-0.0007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Region_Gwangju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-0.0008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Region_Ulsan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-0.0014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37" name="Google Shape;237;g34aaec6188e_4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250" y="2725000"/>
            <a:ext cx="6849386" cy="35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4aaec6188e_4_117"/>
          <p:cNvSpPr txBox="1"/>
          <p:nvPr>
            <p:ph idx="1" type="body"/>
          </p:nvPr>
        </p:nvSpPr>
        <p:spPr>
          <a:xfrm>
            <a:off x="839788" y="1422401"/>
            <a:ext cx="51579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적용 모델</a:t>
            </a:r>
            <a:endParaRPr/>
          </a:p>
        </p:txBody>
      </p:sp>
      <p:sp>
        <p:nvSpPr>
          <p:cNvPr id="244" name="Google Shape;244;g34aaec6188e_4_117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Linear regression 선형 회귀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SVR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Decision Tree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Random Forest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AdaBoost Regression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XGB Regression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Ensemble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NN</a:t>
            </a:r>
            <a:endParaRPr/>
          </a:p>
        </p:txBody>
      </p:sp>
      <p:sp>
        <p:nvSpPr>
          <p:cNvPr id="245" name="Google Shape;245;g34aaec6188e_4_117"/>
          <p:cNvSpPr txBox="1"/>
          <p:nvPr>
            <p:ph idx="3" type="body"/>
          </p:nvPr>
        </p:nvSpPr>
        <p:spPr>
          <a:xfrm>
            <a:off x="6172200" y="1435101"/>
            <a:ext cx="5183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평가 지표</a:t>
            </a:r>
            <a:endParaRPr/>
          </a:p>
        </p:txBody>
      </p:sp>
      <p:sp>
        <p:nvSpPr>
          <p:cNvPr id="246" name="Google Shape;246;g34aaec6188e_4_117"/>
          <p:cNvSpPr txBox="1"/>
          <p:nvPr>
            <p:ph idx="4" type="body"/>
          </p:nvPr>
        </p:nvSpPr>
        <p:spPr>
          <a:xfrm>
            <a:off x="6172200" y="2032000"/>
            <a:ext cx="5183100" cy="41577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Training time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MAE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RMSE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R²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Adjusted R²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4aaec6188e_4_11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모델링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모델링 및 모델 선정</a:t>
            </a:r>
            <a:endParaRPr sz="6200"/>
          </a:p>
        </p:txBody>
      </p:sp>
      <p:pic>
        <p:nvPicPr>
          <p:cNvPr id="253" name="Google Shape;25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9675"/>
            <a:ext cx="11887200" cy="2689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4" name="Google Shape;254;p14"/>
          <p:cNvGraphicFramePr/>
          <p:nvPr/>
        </p:nvGraphicFramePr>
        <p:xfrm>
          <a:off x="977850" y="429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{527E258F-852B-4753-A43E-7346819793AF}</a:tableStyleId>
              </a:tblPr>
              <a:tblGrid>
                <a:gridCol w="1548800"/>
                <a:gridCol w="3698625"/>
                <a:gridCol w="1524125"/>
                <a:gridCol w="901075"/>
                <a:gridCol w="901075"/>
                <a:gridCol w="901075"/>
                <a:gridCol w="901075"/>
              </a:tblGrid>
              <a:tr h="285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Training_time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MAE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RMSE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adj-R^2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289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LinearRegression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　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0.0276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17.8756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26.0379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0.5500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0.4608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89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X0</a:t>
                      </a:r>
                      <a:endParaRPr b="1" sz="1200"/>
                    </a:p>
                  </a:txBody>
                  <a:tcPr marT="9525" marB="91425" marR="9525" marL="1143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[['fit_intercept', True]]</a:t>
                      </a:r>
                      <a:endParaRPr sz="1200"/>
                    </a:p>
                  </a:txBody>
                  <a:tcPr marT="9525" marB="91425" marR="9525" marL="2286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0.5321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17.8756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26.0379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0.5500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0.4430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89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X1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[['fit_intercept', True]]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0.0307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18.4389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27.0492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0.5143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0.4608</a:t>
                      </a:r>
                      <a:endParaRPr b="1" sz="1200"/>
                    </a:p>
                  </a:txBody>
                  <a:tcPr marT="9525" marB="91425" marR="9525" marL="9525" anchor="ctr"/>
                </a:tc>
              </a:tr>
              <a:tr h="289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X2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[['fit_intercept', True]]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0.0473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18.7447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27.3439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0.5037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0.4490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289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X3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[['fit_intercept', True]]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0.0384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18.7317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27.1715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0.5099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0.4436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289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X4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[['fit_intercept', True]]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0.0276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18.0165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26.8989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0.5197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0.4588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목차</a:t>
            </a:r>
            <a:endParaRPr/>
          </a:p>
        </p:txBody>
      </p:sp>
      <p:sp>
        <p:nvSpPr>
          <p:cNvPr id="110" name="Google Shape;110;p2"/>
          <p:cNvSpPr txBox="1"/>
          <p:nvPr>
            <p:ph idx="1" type="body"/>
          </p:nvPr>
        </p:nvSpPr>
        <p:spPr>
          <a:xfrm>
            <a:off x="838200" y="1744725"/>
            <a:ext cx="105141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1. 개발 환경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2. </a:t>
            </a:r>
            <a:r>
              <a:rPr lang="ko-KR"/>
              <a:t>프로젝트 배경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3. </a:t>
            </a:r>
            <a:r>
              <a:rPr lang="ko-KR"/>
              <a:t>데이터 </a:t>
            </a:r>
            <a:r>
              <a:rPr lang="ko-KR"/>
              <a:t>분석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4. 데이터 </a:t>
            </a:r>
            <a:r>
              <a:rPr lang="ko-KR"/>
              <a:t>전처리 및 EDA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6. Feature 선택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7. 모델링 및 모델 선정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8. 종합 평가 및 해석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9. </a:t>
            </a:r>
            <a:r>
              <a:rPr lang="ko-KR"/>
              <a:t>결론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aaec6188e_3_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모델링 및 모델 선정</a:t>
            </a:r>
            <a:endParaRPr sz="4600"/>
          </a:p>
        </p:txBody>
      </p:sp>
      <p:sp>
        <p:nvSpPr>
          <p:cNvPr id="260" name="Google Shape;260;g34aaec6188e_3_7"/>
          <p:cNvSpPr txBox="1"/>
          <p:nvPr>
            <p:ph idx="1" type="body"/>
          </p:nvPr>
        </p:nvSpPr>
        <p:spPr>
          <a:xfrm>
            <a:off x="6458092" y="440263"/>
            <a:ext cx="37233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                       </a:t>
            </a:r>
            <a:r>
              <a:rPr lang="ko-KR"/>
              <a:t> </a:t>
            </a:r>
            <a:r>
              <a:rPr lang="ko-KR"/>
              <a:t>                         </a:t>
            </a:r>
            <a:endParaRPr/>
          </a:p>
        </p:txBody>
      </p:sp>
      <p:pic>
        <p:nvPicPr>
          <p:cNvPr id="261" name="Google Shape;261;g34aaec6188e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38" y="1486438"/>
            <a:ext cx="10391123" cy="25404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2" name="Google Shape;262;g34aaec6188e_3_7"/>
          <p:cNvGraphicFramePr/>
          <p:nvPr/>
        </p:nvGraphicFramePr>
        <p:xfrm>
          <a:off x="975363" y="435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{527E258F-852B-4753-A43E-7346819793AF}</a:tableStyleId>
              </a:tblPr>
              <a:tblGrid>
                <a:gridCol w="1507325"/>
                <a:gridCol w="3722225"/>
                <a:gridCol w="1270125"/>
                <a:gridCol w="937175"/>
                <a:gridCol w="937175"/>
                <a:gridCol w="937175"/>
                <a:gridCol w="930050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Training_time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MAE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RMSE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adj-R^2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ElasticNet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　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0.2801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17.4554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26.1800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0.5451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0.4543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X0</a:t>
                      </a:r>
                      <a:endParaRPr b="1" sz="1200"/>
                    </a:p>
                  </a:txBody>
                  <a:tcPr marT="9525" marB="91425" marR="9525" marL="1143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[['alpha', 0.1], ['l1_ratio', 0.9]]</a:t>
                      </a:r>
                      <a:endParaRPr sz="1200"/>
                    </a:p>
                  </a:txBody>
                  <a:tcPr marT="9525" marB="91425" marR="9525" marL="2286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0.8486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17.4554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26.1800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0.5451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0.4369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X1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[['alpha', 0.1], ['l1_ratio', 0.9]]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0.3138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18.3305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27.2108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0.5085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0.4543</a:t>
                      </a:r>
                      <a:endParaRPr b="1" sz="1200"/>
                    </a:p>
                  </a:txBody>
                  <a:tcPr marT="9525" marB="91425" marR="9525" marL="9525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X2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[['alpha', 0.1], ['l1_ratio', 0.9]]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0.4791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18.7295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27.5966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0.4945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0.4387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X3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[['alpha', 0.1], ['l1_ratio', 0.9]]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0.2872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18.6373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27.0568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0.5141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0.4483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X4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[['alpha', 0.1], ['l1_ratio', 0.9]]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0.2801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18.0735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27.5692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0.4955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0.4315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5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모델링 및 모델 선정</a:t>
            </a:r>
            <a:endParaRPr/>
          </a:p>
        </p:txBody>
      </p:sp>
      <p:pic>
        <p:nvPicPr>
          <p:cNvPr id="268" name="Google Shape;2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75" y="1260125"/>
            <a:ext cx="11505648" cy="2295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9" name="Google Shape;269;p15"/>
          <p:cNvGraphicFramePr/>
          <p:nvPr/>
        </p:nvGraphicFramePr>
        <p:xfrm>
          <a:off x="838200" y="410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{527E258F-852B-4753-A43E-7346819793AF}</a:tableStyleId>
              </a:tblPr>
              <a:tblGrid>
                <a:gridCol w="1514800"/>
                <a:gridCol w="3960100"/>
                <a:gridCol w="1403200"/>
                <a:gridCol w="852275"/>
                <a:gridCol w="852275"/>
                <a:gridCol w="852275"/>
                <a:gridCol w="952150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Training_time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MAE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RMSE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adj-R^2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SVR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　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10.6990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8.5749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15.0810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0.8490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0.8299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X0</a:t>
                      </a:r>
                      <a:endParaRPr b="1" sz="1200"/>
                    </a:p>
                  </a:txBody>
                  <a:tcPr marT="9525" marB="91425" marR="9525" marL="1143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[['C', 1000], ['epsilon', 0.8], ['kernel', 'rbf']]</a:t>
                      </a:r>
                      <a:endParaRPr sz="1200"/>
                    </a:p>
                  </a:txBody>
                  <a:tcPr marT="9525" marB="91425" marR="9525" marL="2286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24.7939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10.6197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17.8220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0.7892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0.7391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X1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[['C', 100], ['epsilon', 0.5], ['kernel', 'rbf']]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10.6990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16.1237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25.6378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0.5637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0.5156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X2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[['C', 1000], ['epsilon', 0.8], ['kernel', 'rbf']]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10.9931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14.2289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23.0950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0.6460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0.6069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X3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[['C', 1000], ['epsilon', 0.8], ['kernel', 'rbf']]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17.4374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12.4068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21.9660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0.6797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0.6364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X4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[['C', 1000], ['epsilon', 0.3], ['kernel', 'rbf']]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25.2154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8.5749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15.0810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0.8490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0.8299</a:t>
                      </a:r>
                      <a:endParaRPr b="1" sz="1200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모델링 및 모델 선정</a:t>
            </a:r>
            <a:endParaRPr/>
          </a:p>
        </p:txBody>
      </p:sp>
      <p:pic>
        <p:nvPicPr>
          <p:cNvPr id="275" name="Google Shape;2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850" y="1345000"/>
            <a:ext cx="11590327" cy="27007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6" name="Google Shape;276;p16"/>
          <p:cNvGraphicFramePr/>
          <p:nvPr/>
        </p:nvGraphicFramePr>
        <p:xfrm>
          <a:off x="779875" y="404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{527E258F-852B-4753-A43E-7346819793AF}</a:tableStyleId>
              </a:tblPr>
              <a:tblGrid>
                <a:gridCol w="1847250"/>
                <a:gridCol w="3807050"/>
                <a:gridCol w="1509200"/>
                <a:gridCol w="834725"/>
                <a:gridCol w="834725"/>
                <a:gridCol w="834725"/>
                <a:gridCol w="964550"/>
              </a:tblGrid>
              <a:tr h="398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Training_time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MAE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RMSE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adj-R^2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281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DecisionTreeRegressor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　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16.5600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8.7085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14.3155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0.8640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0.8467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35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X0</a:t>
                      </a:r>
                      <a:endParaRPr b="1" sz="1200"/>
                    </a:p>
                  </a:txBody>
                  <a:tcPr marT="9525" marB="91425" marR="9525" marL="1143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[['criterion', 'squared_error'], ['max_depth', 10], ['max_features', None], ['min_samples_leaf', 4], ['min_samples_split', 10]]</a:t>
                      </a:r>
                      <a:endParaRPr sz="800"/>
                    </a:p>
                  </a:txBody>
                  <a:tcPr marT="9525" marB="91425" marR="9525" marL="2286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24.0927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11.1484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17.8704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0.7880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0.7376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5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X1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[['criterion', 'absolute_error'], ['max_depth', 10], ['max_features', None], ['min_samples_leaf', 2], ['min_samples_split', 10]]</a:t>
                      </a:r>
                      <a:endParaRPr sz="8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18.7479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16.2500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28.7647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0.4508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0.3902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35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X2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[['criterion', 'absolute_error'], ['max_depth', 10], ['max_features', None], ['min_samples_leaf', 4], ['min_samples_split', 10]]</a:t>
                      </a:r>
                      <a:endParaRPr sz="8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20.6659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16.5461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29.1609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0.4356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0.3733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35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X3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[['criterion', 'squared_error'], ['max_depth', 10], ['max_features', None], ['min_samples_leaf', 2], ['min_samples_split', 5]]</a:t>
                      </a:r>
                      <a:endParaRPr sz="8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17.9169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10.2477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17.3008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0.8013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0.7744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35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X4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[['criterion', 'squared_error'], ['max_depth', 7], ['max_features', None], ['min_samples_leaf', 2], ['min_samples_split', 10]]</a:t>
                      </a:r>
                      <a:endParaRPr sz="8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16.5600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8.7085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14.3155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0.8640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0.8467</a:t>
                      </a:r>
                      <a:endParaRPr b="1" sz="1200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모델링 및 모델 선정</a:t>
            </a:r>
            <a:endParaRPr/>
          </a:p>
        </p:txBody>
      </p:sp>
      <p:pic>
        <p:nvPicPr>
          <p:cNvPr id="282" name="Google Shape;2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75" y="1212900"/>
            <a:ext cx="11750652" cy="2474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3" name="Google Shape;283;p17"/>
          <p:cNvGraphicFramePr/>
          <p:nvPr/>
        </p:nvGraphicFramePr>
        <p:xfrm>
          <a:off x="838200" y="401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{527E258F-852B-4753-A43E-7346819793AF}</a:tableStyleId>
              </a:tblPr>
              <a:tblGrid>
                <a:gridCol w="1643825"/>
                <a:gridCol w="4392525"/>
                <a:gridCol w="1444550"/>
                <a:gridCol w="827750"/>
                <a:gridCol w="827750"/>
                <a:gridCol w="827750"/>
                <a:gridCol w="907650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Training_time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MAE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RMSE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adj-R^2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RandomForestRegressor</a:t>
                      </a:r>
                      <a:endParaRPr b="1" sz="10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　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183.3611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7.5248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12.8712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0.8900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0.8761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X0</a:t>
                      </a:r>
                      <a:endParaRPr b="1" sz="1200"/>
                    </a:p>
                  </a:txBody>
                  <a:tcPr marT="9525" marB="91425" marR="9525" marL="1143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[['bootstrap', True], ['max_depth', 20], ['min_samples_leaf', 1], ['min_samples_split', 2], ['n_estimators', 50]]</a:t>
                      </a:r>
                      <a:endParaRPr sz="800"/>
                    </a:p>
                  </a:txBody>
                  <a:tcPr marT="9525" marB="91425" marR="9525" marL="2286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358.2951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8.2678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13.8878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0.8720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0.8415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X1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[['bootstrap', True], ['max_depth', 20], ['min_samples_leaf', 1], ['min_samples_split', 2], ['n_estimators', 100]]</a:t>
                      </a:r>
                      <a:endParaRPr sz="8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256.4014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12.8444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20.7886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0.7131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0.6815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X2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[['bootstrap', True], ['max_depth', None], ['min_samples_leaf', 1], ['min_samples_split', 2], ['n_estimators', 100]]</a:t>
                      </a:r>
                      <a:endParaRPr sz="8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266.4793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12.8429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20.9419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0.7089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0.6768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X3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[['bootstrap', True], ['max_depth', 20], ['min_samples_leaf', 1], ['min_samples_split', 2], ['n_estimators', 50]]</a:t>
                      </a:r>
                      <a:endParaRPr sz="8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187.0208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8.9421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15.3719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0.8432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0.8219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X4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[['bootstrap', True], ['max_depth', 20], ['min_samples_leaf', 1], ['min_samples_split', 2], ['n_estimators', 100]]</a:t>
                      </a:r>
                      <a:endParaRPr sz="8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183.3611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7.5248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12.8712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0.8900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0.8761</a:t>
                      </a:r>
                      <a:endParaRPr b="1" sz="1200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모델링 및 모델 선정</a:t>
            </a:r>
            <a:endParaRPr/>
          </a:p>
        </p:txBody>
      </p:sp>
      <p:pic>
        <p:nvPicPr>
          <p:cNvPr id="289" name="Google Shape;2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8999"/>
            <a:ext cx="11887200" cy="2644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0" name="Google Shape;290;p18"/>
          <p:cNvGraphicFramePr/>
          <p:nvPr/>
        </p:nvGraphicFramePr>
        <p:xfrm>
          <a:off x="838200" y="442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{527E258F-852B-4753-A43E-7346819793AF}</a:tableStyleId>
              </a:tblPr>
              <a:tblGrid>
                <a:gridCol w="1572050"/>
                <a:gridCol w="3788750"/>
                <a:gridCol w="1406825"/>
                <a:gridCol w="981150"/>
                <a:gridCol w="981150"/>
                <a:gridCol w="981150"/>
                <a:gridCol w="981150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Training_time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MAE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RMSE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adj-R^2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AdaBoostRegressor</a:t>
                      </a:r>
                      <a:endParaRPr b="1" sz="1200"/>
                    </a:p>
                  </a:txBody>
                  <a:tcPr marT="6100" marB="91425" marR="6100" marL="61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　</a:t>
                      </a:r>
                      <a:endParaRPr b="1" sz="1200"/>
                    </a:p>
                  </a:txBody>
                  <a:tcPr marT="6100" marB="91425" marR="6100" marL="61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8.6286</a:t>
                      </a:r>
                      <a:endParaRPr b="1" sz="1200"/>
                    </a:p>
                  </a:txBody>
                  <a:tcPr marT="6100" marB="91425" marR="6100" marL="61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12.9801</a:t>
                      </a:r>
                      <a:endParaRPr b="1" sz="1200"/>
                    </a:p>
                  </a:txBody>
                  <a:tcPr marT="6100" marB="91425" marR="6100" marL="61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19.0398</a:t>
                      </a:r>
                      <a:endParaRPr b="1" sz="1200"/>
                    </a:p>
                  </a:txBody>
                  <a:tcPr marT="6100" marB="91425" marR="6100" marL="61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0.7594</a:t>
                      </a:r>
                      <a:endParaRPr b="1" sz="1200"/>
                    </a:p>
                  </a:txBody>
                  <a:tcPr marT="6100" marB="91425" marR="6100" marL="61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0.7288</a:t>
                      </a:r>
                      <a:endParaRPr b="1" sz="1200"/>
                    </a:p>
                  </a:txBody>
                  <a:tcPr marT="6100" marB="91425" marR="6100" marL="61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X0</a:t>
                      </a:r>
                      <a:endParaRPr b="1" sz="1200"/>
                    </a:p>
                  </a:txBody>
                  <a:tcPr marT="6100" marB="91425" marR="6100" marL="730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[['learning_rate', 0.01], ['n_estimators', 100]]</a:t>
                      </a:r>
                      <a:endParaRPr sz="1200"/>
                    </a:p>
                  </a:txBody>
                  <a:tcPr marT="6100" marB="91425" marR="6100" marL="14617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12.3608</a:t>
                      </a:r>
                      <a:endParaRPr sz="1200"/>
                    </a:p>
                  </a:txBody>
                  <a:tcPr marT="6100" marB="91425" marR="6100" marL="61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12.9801</a:t>
                      </a:r>
                      <a:endParaRPr b="1" sz="1200"/>
                    </a:p>
                  </a:txBody>
                  <a:tcPr marT="6100" marB="91425" marR="6100" marL="61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19.3889</a:t>
                      </a:r>
                      <a:endParaRPr sz="1200"/>
                    </a:p>
                  </a:txBody>
                  <a:tcPr marT="6100" marB="91425" marR="6100" marL="61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0.7505</a:t>
                      </a:r>
                      <a:endParaRPr sz="1200"/>
                    </a:p>
                  </a:txBody>
                  <a:tcPr marT="6100" marB="91425" marR="6100" marL="61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0.6912</a:t>
                      </a:r>
                      <a:endParaRPr sz="1200"/>
                    </a:p>
                  </a:txBody>
                  <a:tcPr marT="6100" marB="91425" marR="6100" marL="61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X1</a:t>
                      </a:r>
                      <a:endParaRPr b="1" sz="1200"/>
                    </a:p>
                  </a:txBody>
                  <a:tcPr marT="6100" marB="91425" marR="6100" marL="730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[['learning_rate', 0.01], ['n_estimators', 100]]</a:t>
                      </a:r>
                      <a:endParaRPr sz="1200"/>
                    </a:p>
                  </a:txBody>
                  <a:tcPr marT="6100" marB="91425" marR="6100" marL="14617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10.2895</a:t>
                      </a:r>
                      <a:endParaRPr sz="1200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17.2455</a:t>
                      </a:r>
                      <a:endParaRPr sz="1200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25.5656</a:t>
                      </a:r>
                      <a:endParaRPr sz="1200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0.5662</a:t>
                      </a:r>
                      <a:endParaRPr sz="1200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0.5183</a:t>
                      </a:r>
                      <a:endParaRPr sz="1200"/>
                    </a:p>
                  </a:txBody>
                  <a:tcPr marT="6100" marB="91425" marR="6100" marL="6100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X2</a:t>
                      </a:r>
                      <a:endParaRPr b="1" sz="1200"/>
                    </a:p>
                  </a:txBody>
                  <a:tcPr marT="6100" marB="91425" marR="6100" marL="730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[['learning_rate', 0.01], ['n_estimators', 100]]</a:t>
                      </a:r>
                      <a:endParaRPr sz="1200"/>
                    </a:p>
                  </a:txBody>
                  <a:tcPr marT="6100" marB="91425" marR="6100" marL="14617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10.8770</a:t>
                      </a:r>
                      <a:endParaRPr sz="1200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16.8965</a:t>
                      </a:r>
                      <a:endParaRPr sz="1200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24.8330</a:t>
                      </a:r>
                      <a:endParaRPr sz="1200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0.5907</a:t>
                      </a:r>
                      <a:endParaRPr sz="1200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0.5455</a:t>
                      </a:r>
                      <a:endParaRPr sz="1200"/>
                    </a:p>
                  </a:txBody>
                  <a:tcPr marT="6100" marB="91425" marR="6100" marL="6100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X3</a:t>
                      </a:r>
                      <a:endParaRPr b="1" sz="1200"/>
                    </a:p>
                  </a:txBody>
                  <a:tcPr marT="6100" marB="91425" marR="6100" marL="730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[['learning_rate', 0.01], ['n_estimators', 100]]</a:t>
                      </a:r>
                      <a:endParaRPr sz="1200"/>
                    </a:p>
                  </a:txBody>
                  <a:tcPr marT="6100" marB="91425" marR="6100" marL="14617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8.6286</a:t>
                      </a:r>
                      <a:endParaRPr b="1" sz="1200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13.1434</a:t>
                      </a:r>
                      <a:endParaRPr sz="1200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19.8118</a:t>
                      </a:r>
                      <a:endParaRPr sz="1200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0.7395</a:t>
                      </a:r>
                      <a:endParaRPr sz="1200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0.7042</a:t>
                      </a:r>
                      <a:endParaRPr sz="1200"/>
                    </a:p>
                  </a:txBody>
                  <a:tcPr marT="6100" marB="91425" marR="6100" marL="6100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X4</a:t>
                      </a:r>
                      <a:endParaRPr b="1" sz="1200"/>
                    </a:p>
                  </a:txBody>
                  <a:tcPr marT="6100" marB="91425" marR="6100" marL="730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[['learning_rate', 0.01], ['n_estimators', 100]]</a:t>
                      </a:r>
                      <a:endParaRPr sz="1200"/>
                    </a:p>
                  </a:txBody>
                  <a:tcPr marT="6100" marB="91425" marR="6100" marL="14617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8.9825</a:t>
                      </a:r>
                      <a:endParaRPr sz="1200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13.0211</a:t>
                      </a:r>
                      <a:endParaRPr sz="1200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19.0398</a:t>
                      </a:r>
                      <a:endParaRPr b="1" sz="1200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0.7594</a:t>
                      </a:r>
                      <a:endParaRPr b="1" sz="1200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0.7288</a:t>
                      </a:r>
                      <a:endParaRPr b="1" sz="1200"/>
                    </a:p>
                  </a:txBody>
                  <a:tcPr marT="6100" marB="91425" marR="6100" marL="61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모델링 및 모델 선정</a:t>
            </a:r>
            <a:endParaRPr/>
          </a:p>
        </p:txBody>
      </p:sp>
      <p:pic>
        <p:nvPicPr>
          <p:cNvPr id="296" name="Google Shape;2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563" y="1269475"/>
            <a:ext cx="11580875" cy="2973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7" name="Google Shape;297;p19"/>
          <p:cNvGraphicFramePr/>
          <p:nvPr/>
        </p:nvGraphicFramePr>
        <p:xfrm>
          <a:off x="838200" y="451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{527E258F-852B-4753-A43E-7346819793AF}</a:tableStyleId>
              </a:tblPr>
              <a:tblGrid>
                <a:gridCol w="1458075"/>
                <a:gridCol w="4129225"/>
                <a:gridCol w="1319700"/>
                <a:gridCol w="985100"/>
                <a:gridCol w="985100"/>
                <a:gridCol w="985100"/>
                <a:gridCol w="985100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Training_time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MAE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RMSE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adj-R^2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XGBRegressor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　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40.2589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6.5490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10.8937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0.9212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0.9025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X0</a:t>
                      </a:r>
                      <a:endParaRPr b="1" sz="1200"/>
                    </a:p>
                  </a:txBody>
                  <a:tcPr marT="9525" marB="91425" marR="9525" marL="1143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[['learning_rate', 0.1], ['max_depth', 5], ['n_estimators', 300]]</a:t>
                      </a:r>
                      <a:endParaRPr sz="1100"/>
                    </a:p>
                  </a:txBody>
                  <a:tcPr marT="9525" marB="91425" marR="9525" marL="2286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78.7958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6.5490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10.8937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0.9212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0.9025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X1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[['learning_rate', 0.1], ['max_depth', 5], ['n_estimators', 100]]</a:t>
                      </a:r>
                      <a:endParaRPr sz="11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51.3389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13.5465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23.2151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0.6423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0.6028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X2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[['learning_rate', 0.05], ['max_depth', 5], ['n_estimators', 300]]</a:t>
                      </a:r>
                      <a:endParaRPr sz="11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61.1973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14.2288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24.3906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0.6051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0.5616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X3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[['learning_rate', 0.05], ['max_depth', 7], ['n_estimators', 300]]</a:t>
                      </a:r>
                      <a:endParaRPr sz="11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46.9381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7.3439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12.7799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0.8916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0.8769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X4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[['learning_rate', 0.1], ['max_depth', 3], ['n_estimators', 300]]</a:t>
                      </a:r>
                      <a:endParaRPr sz="11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40.2589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6.7528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11.7341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0.9086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0.8970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4aaec6188e_3_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모델링 및 모델 선정</a:t>
            </a:r>
            <a:endParaRPr/>
          </a:p>
        </p:txBody>
      </p:sp>
      <p:pic>
        <p:nvPicPr>
          <p:cNvPr id="303" name="Google Shape;303;g34aaec6188e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50" y="1382725"/>
            <a:ext cx="11477101" cy="2660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4" name="Google Shape;304;g34aaec6188e_3_0"/>
          <p:cNvGraphicFramePr/>
          <p:nvPr/>
        </p:nvGraphicFramePr>
        <p:xfrm>
          <a:off x="901300" y="419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{527E258F-852B-4753-A43E-7346819793AF}</a:tableStyleId>
              </a:tblPr>
              <a:tblGrid>
                <a:gridCol w="1271950"/>
                <a:gridCol w="4237350"/>
                <a:gridCol w="1283850"/>
                <a:gridCol w="967275"/>
                <a:gridCol w="967275"/>
                <a:gridCol w="967275"/>
                <a:gridCol w="96727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Training_time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MAE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RMSE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adj-R^2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Stacking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　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0.0000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8.2612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12.8478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0.8904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0.8765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X0</a:t>
                      </a:r>
                      <a:endParaRPr b="1" sz="1200"/>
                    </a:p>
                  </a:txBody>
                  <a:tcPr marT="9525" marB="91425" marR="9525" marL="1143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[['Meta', 'XGBRegressor'], ['RandomForestRegressor', 'SVR', 'AdaBoostRegressor', 'LinearRegression', 'ElasticNet']]</a:t>
                      </a:r>
                      <a:endParaRPr sz="800"/>
                    </a:p>
                  </a:txBody>
                  <a:tcPr marT="9525" marB="91425" marR="9525" marL="2286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0.0000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8.2612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12.9810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0.8882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0.8616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15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X1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[['Meta', 'RandomForestRegressor'], ['XGBRegressor', 'AdaBoostRegressor', 'SVR', 'LinearRegression']]</a:t>
                      </a:r>
                      <a:endParaRPr sz="8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0.0000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13.4127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22.1816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0.6734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0.6374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X2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[['Meta', 'RandomForestRegressor'], ['SVR', 'XGBRegressor', 'LinearRegression']]</a:t>
                      </a:r>
                      <a:endParaRPr sz="8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0.0000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12.7824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20.8621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0.7111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0.6792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X3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[['Meta', 'XGBRegressor'], ['RandomForestRegressor', 'DecisionTreeRegressor']]</a:t>
                      </a:r>
                      <a:endParaRPr sz="8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0.0000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9.3823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15.0391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0.8499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0.8296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X4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[['Meta', 'XGBRegressor'], ['RandomForestRegressor', 'AdaBoostRegressor']]</a:t>
                      </a:r>
                      <a:endParaRPr sz="8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0.0000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8.2825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12.8478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0.8904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0.8765</a:t>
                      </a:r>
                      <a:endParaRPr b="1" sz="1200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"/>
          <p:cNvSpPr txBox="1"/>
          <p:nvPr>
            <p:ph type="title"/>
          </p:nvPr>
        </p:nvSpPr>
        <p:spPr>
          <a:xfrm>
            <a:off x="652825" y="404801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310" name="Google Shape;310;p20"/>
          <p:cNvSpPr txBox="1"/>
          <p:nvPr>
            <p:ph idx="1" type="body"/>
          </p:nvPr>
        </p:nvSpPr>
        <p:spPr>
          <a:xfrm>
            <a:off x="4540492" y="1431200"/>
            <a:ext cx="3111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Neural Network</a:t>
            </a:r>
            <a:endParaRPr/>
          </a:p>
        </p:txBody>
      </p:sp>
      <p:pic>
        <p:nvPicPr>
          <p:cNvPr id="311" name="Google Shape;311;p20" title="1.png"/>
          <p:cNvPicPr preferRelativeResize="0"/>
          <p:nvPr/>
        </p:nvPicPr>
        <p:blipFill rotWithShape="1">
          <a:blip r:embed="rId3">
            <a:alphaModFix/>
          </a:blip>
          <a:srcRect b="48903" l="0" r="0" t="0"/>
          <a:stretch/>
        </p:blipFill>
        <p:spPr>
          <a:xfrm>
            <a:off x="879775" y="2022026"/>
            <a:ext cx="6121599" cy="208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0" title="1.png"/>
          <p:cNvPicPr preferRelativeResize="0"/>
          <p:nvPr/>
        </p:nvPicPr>
        <p:blipFill rotWithShape="1">
          <a:blip r:embed="rId3">
            <a:alphaModFix/>
          </a:blip>
          <a:srcRect b="1082" l="0" r="33114" t="49267"/>
          <a:stretch/>
        </p:blipFill>
        <p:spPr>
          <a:xfrm>
            <a:off x="6974150" y="2037000"/>
            <a:ext cx="4094501" cy="20220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3" name="Google Shape;313;p20"/>
          <p:cNvGraphicFramePr/>
          <p:nvPr/>
        </p:nvGraphicFramePr>
        <p:xfrm>
          <a:off x="652825" y="422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{527E258F-852B-4753-A43E-7346819793AF}</a:tableStyleId>
              </a:tblPr>
              <a:tblGrid>
                <a:gridCol w="1381600"/>
                <a:gridCol w="4117750"/>
                <a:gridCol w="1317300"/>
                <a:gridCol w="815125"/>
                <a:gridCol w="964925"/>
                <a:gridCol w="953950"/>
                <a:gridCol w="964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Training_time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MAE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RMSE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adj-R^2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Neural Network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　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13.8183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9.3394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15.5196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0.8401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0.8288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X0</a:t>
                      </a:r>
                      <a:endParaRPr b="1" sz="1200"/>
                    </a:p>
                  </a:txBody>
                  <a:tcPr marT="9525" marB="91425" marR="9525" marL="1143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activation: tanh, batch_size: 16, epochs: 100 , l2: 0.001 , optimizer: adam , units: 128</a:t>
                      </a:r>
                      <a:endParaRPr sz="800"/>
                    </a:p>
                  </a:txBody>
                  <a:tcPr marT="9525" marB="91425" marR="9525" marL="2286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15.972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10.4655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18.6264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0.7697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0.715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X1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activation: tanh, batch_size: 32, epochs: 100, l2: 0.001, optimizer: adam, units: 64</a:t>
                      </a:r>
                      <a:endParaRPr sz="8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13.8183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16.6001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26.7464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0.5252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0.4728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X2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activation: relu, batch_size: 32, epochs: 150, l2: 0.001, optimizer: adam, units: 128</a:t>
                      </a:r>
                      <a:endParaRPr sz="8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19.8312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12.0292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20.0586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0.7329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0.6799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X3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activation: relu, batch_size: 16, epochs: 100, l2: 0.0001, optimizer: adam, units: 64</a:t>
                      </a:r>
                      <a:endParaRPr sz="8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16.7478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15.6502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24.6718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0.596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0.5642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X4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activation: tanh, batch_size: 16, epochs: 100, l2: 0.0001, optimizer: adam, units: 256</a:t>
                      </a:r>
                      <a:endParaRPr sz="8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17.9904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9.3394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15.5196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0.8401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0.8288</a:t>
                      </a:r>
                      <a:endParaRPr b="1" sz="1200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1"/>
          <p:cNvSpPr txBox="1"/>
          <p:nvPr>
            <p:ph type="title"/>
          </p:nvPr>
        </p:nvSpPr>
        <p:spPr>
          <a:xfrm>
            <a:off x="838250" y="14947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319" name="Google Shape;319;p21"/>
          <p:cNvSpPr txBox="1"/>
          <p:nvPr>
            <p:ph idx="1" type="body"/>
          </p:nvPr>
        </p:nvSpPr>
        <p:spPr>
          <a:xfrm>
            <a:off x="838988" y="1000226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각 모델별 최고 성능 확인</a:t>
            </a:r>
            <a:endParaRPr/>
          </a:p>
        </p:txBody>
      </p:sp>
      <p:graphicFrame>
        <p:nvGraphicFramePr>
          <p:cNvPr id="320" name="Google Shape;320;p21"/>
          <p:cNvGraphicFramePr/>
          <p:nvPr/>
        </p:nvGraphicFramePr>
        <p:xfrm>
          <a:off x="881450" y="1641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{93C4A45E-042F-4084-80EB-74D71258CA3F}</a:tableStyleId>
              </a:tblPr>
              <a:tblGrid>
                <a:gridCol w="2085825"/>
                <a:gridCol w="2085825"/>
                <a:gridCol w="2085825"/>
                <a:gridCol w="2085825"/>
                <a:gridCol w="2085825"/>
              </a:tblGrid>
              <a:tr h="484150">
                <a:tc>
                  <a:txBody>
                    <a:bodyPr/>
                    <a:lstStyle/>
                    <a:p>
                      <a:pPr indent="-101600" lvl="0" marL="2286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/>
                        <a:t>Model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/>
                        <a:t>Feature </a:t>
                      </a:r>
                      <a:endParaRPr b="1" sz="2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/>
                        <a:t>Adjusted R²</a:t>
                      </a:r>
                      <a:endParaRPr b="1" sz="20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2000"/>
                        <a:t>R²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/>
                        <a:t>Rank </a:t>
                      </a:r>
                      <a:endParaRPr b="1" sz="2000"/>
                    </a:p>
                  </a:txBody>
                  <a:tcPr marT="45725" marB="45725" marR="91450" marL="91450" anchor="ctr"/>
                </a:tc>
              </a:tr>
              <a:tr h="484150">
                <a:tc>
                  <a:txBody>
                    <a:bodyPr/>
                    <a:lstStyle/>
                    <a:p>
                      <a:pPr indent="-101600" lvl="0" marL="2286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None/>
                      </a:pP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Linear Regressor </a:t>
                      </a:r>
                      <a:endParaRPr sz="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X1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/>
                        <a:t>0.46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/>
                        <a:t>0.51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84150">
                <a:tc>
                  <a:txBody>
                    <a:bodyPr/>
                    <a:lstStyle/>
                    <a:p>
                      <a:pPr indent="-101600" lvl="0" marL="2286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Elastic Net</a:t>
                      </a:r>
                      <a:endParaRPr sz="7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X</a:t>
                      </a:r>
                      <a:r>
                        <a:rPr lang="ko-KR"/>
                        <a:t>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/>
                        <a:t>0.45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/>
                        <a:t>0.50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84150">
                <a:tc>
                  <a:txBody>
                    <a:bodyPr/>
                    <a:lstStyle/>
                    <a:p>
                      <a:pPr indent="-101600" lvl="0" marL="2286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SVR</a:t>
                      </a:r>
                      <a:endParaRPr sz="7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X4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/>
                        <a:t>0.82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/>
                        <a:t>0.84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84150">
                <a:tc>
                  <a:txBody>
                    <a:bodyPr/>
                    <a:lstStyle/>
                    <a:p>
                      <a:pPr indent="-101600" lvl="0" marL="2286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DecisionTree</a:t>
                      </a:r>
                      <a:endParaRPr sz="7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/>
                        <a:t>X4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/>
                        <a:t>0.84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/>
                        <a:t>0.86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84150">
                <a:tc>
                  <a:txBody>
                    <a:bodyPr/>
                    <a:lstStyle/>
                    <a:p>
                      <a:pPr indent="-101600" lvl="0" marL="2286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Random Forest</a:t>
                      </a:r>
                      <a:endParaRPr sz="1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/>
                        <a:t>X4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0.87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/>
                        <a:t>0.89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84150">
                <a:tc>
                  <a:txBody>
                    <a:bodyPr/>
                    <a:lstStyle/>
                    <a:p>
                      <a:pPr indent="-101600" lvl="0" marL="2286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AdaBoost</a:t>
                      </a:r>
                      <a:endParaRPr sz="1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/>
                        <a:t>X4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0.72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/>
                        <a:t>0.75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84150">
                <a:tc>
                  <a:txBody>
                    <a:bodyPr/>
                    <a:lstStyle/>
                    <a:p>
                      <a:pPr indent="-101600" lvl="0" marL="2286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XGBoost</a:t>
                      </a:r>
                      <a:endParaRPr sz="1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/>
                        <a:t>X0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/>
                        <a:t>0.90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/>
                        <a:t>0.92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484150">
                <a:tc>
                  <a:txBody>
                    <a:bodyPr/>
                    <a:lstStyle/>
                    <a:p>
                      <a:pPr indent="-101600" lvl="0" marL="2286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앙상블-Stacking</a:t>
                      </a:r>
                      <a:endParaRPr sz="1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/>
                        <a:t>X4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0.87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/>
                        <a:t>0.89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84150">
                <a:tc>
                  <a:txBody>
                    <a:bodyPr/>
                    <a:lstStyle/>
                    <a:p>
                      <a:pPr indent="-101600" lvl="0" marL="2286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Neural Network</a:t>
                      </a:r>
                      <a:endParaRPr sz="1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/>
                        <a:t>X4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0.82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/>
                        <a:t>0.84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4aaec6188e_7_75"/>
          <p:cNvSpPr txBox="1"/>
          <p:nvPr>
            <p:ph type="title"/>
          </p:nvPr>
        </p:nvSpPr>
        <p:spPr>
          <a:xfrm>
            <a:off x="838200" y="38397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4200"/>
              <a:t>종합 평가 및 해석  </a:t>
            </a:r>
            <a:endParaRPr sz="6200"/>
          </a:p>
        </p:txBody>
      </p:sp>
      <p:sp>
        <p:nvSpPr>
          <p:cNvPr id="326" name="Google Shape;326;g34aaec6188e_7_75"/>
          <p:cNvSpPr txBox="1"/>
          <p:nvPr>
            <p:ph idx="1" type="body"/>
          </p:nvPr>
        </p:nvSpPr>
        <p:spPr>
          <a:xfrm>
            <a:off x="838938" y="123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2023년 데이터를 통한 실제로 2024년(New Data)를 제대로 예측하였는가?</a:t>
            </a:r>
            <a:endParaRPr/>
          </a:p>
        </p:txBody>
      </p:sp>
      <p:pic>
        <p:nvPicPr>
          <p:cNvPr id="327" name="Google Shape;327;g34aaec6188e_7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1400" y="1981800"/>
            <a:ext cx="5110225" cy="45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34aaec6188e_7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81801"/>
            <a:ext cx="6415528" cy="4243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34aaec6188e_7_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1400" y="1981800"/>
            <a:ext cx="6519150" cy="45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aaec6188e_2_16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WBS</a:t>
            </a:r>
            <a:endParaRPr/>
          </a:p>
        </p:txBody>
      </p:sp>
      <p:pic>
        <p:nvPicPr>
          <p:cNvPr id="116" name="Google Shape;116;g34aaec6188e_2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650" y="1382714"/>
            <a:ext cx="8286567" cy="517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aaec6188e_7_2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4200"/>
              <a:t>종합 평가 및 해석</a:t>
            </a:r>
            <a:endParaRPr sz="6200"/>
          </a:p>
        </p:txBody>
      </p:sp>
      <p:sp>
        <p:nvSpPr>
          <p:cNvPr id="335" name="Google Shape;335;g34aaec6188e_7_25"/>
          <p:cNvSpPr txBox="1"/>
          <p:nvPr>
            <p:ph idx="1" type="body"/>
          </p:nvPr>
        </p:nvSpPr>
        <p:spPr>
          <a:xfrm>
            <a:off x="838938" y="1188576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2024</a:t>
            </a:r>
            <a:r>
              <a:rPr lang="ko-KR"/>
              <a:t>년 예측 결과 모델 과적합 의심? 실제로 과적합일까?</a:t>
            </a:r>
            <a:endParaRPr/>
          </a:p>
        </p:txBody>
      </p:sp>
      <p:pic>
        <p:nvPicPr>
          <p:cNvPr id="336" name="Google Shape;336;g34aaec6188e_7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1800"/>
            <a:ext cx="6415524" cy="4243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34aaec6188e_7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7525" y="1955762"/>
            <a:ext cx="4923750" cy="42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34aaec6188e_7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007843"/>
            <a:ext cx="6415524" cy="424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34aaec6188e_7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7525" y="1955750"/>
            <a:ext cx="4923750" cy="43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결론</a:t>
            </a:r>
            <a:endParaRPr/>
          </a:p>
        </p:txBody>
      </p:sp>
      <p:sp>
        <p:nvSpPr>
          <p:cNvPr id="345" name="Google Shape;345;p23"/>
          <p:cNvSpPr txBox="1"/>
          <p:nvPr>
            <p:ph idx="1" type="body"/>
          </p:nvPr>
        </p:nvSpPr>
        <p:spPr>
          <a:xfrm>
            <a:off x="838950" y="1382725"/>
            <a:ext cx="105141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20000"/>
          </a:bodyPr>
          <a:lstStyle/>
          <a:p>
            <a:pPr indent="0" lvl="0" marL="127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2100"/>
              <a:t>Model=</a:t>
            </a:r>
            <a:r>
              <a:rPr lang="ko-KR" sz="2100"/>
              <a:t>XGBoost(learning_rate=0.1, max_depth=3, n_estimators 300)</a:t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sz="2100"/>
              <a:t>  </a:t>
            </a:r>
            <a:r>
              <a:rPr lang="ko-KR" sz="2100">
                <a:latin typeface="맑은 고딕"/>
                <a:ea typeface="맑은 고딕"/>
                <a:cs typeface="맑은 고딕"/>
                <a:sym typeface="맑은 고딕"/>
              </a:rPr>
              <a:t>Feature=X4(</a:t>
            </a:r>
            <a:r>
              <a:rPr b="0" lang="ko-KR" sz="2297"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lang="ko-KR" sz="1817">
                <a:latin typeface="Courier New"/>
                <a:ea typeface="Courier New"/>
                <a:cs typeface="Courier New"/>
                <a:sym typeface="Courier New"/>
              </a:rPr>
              <a:t>'Number of Tropical Nights','Total Solar Radiation',</a:t>
            </a:r>
            <a:endParaRPr b="0" sz="1817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ko-KR" sz="1817">
                <a:latin typeface="Courier New"/>
                <a:ea typeface="Courier New"/>
                <a:cs typeface="Courier New"/>
                <a:sym typeface="Courier New"/>
              </a:rPr>
              <a:t>       'Avg Vapor Pressure','Avg Dew Point Temp',</a:t>
            </a:r>
            <a:endParaRPr b="0" sz="1817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ko-KR" sz="1817">
                <a:latin typeface="Courier New"/>
                <a:ea typeface="Courier New"/>
                <a:cs typeface="Courier New"/>
                <a:sym typeface="Courier New"/>
              </a:rPr>
              <a:t>       'Avg Min Supercool Temp ','Avg Local Pressure',</a:t>
            </a:r>
            <a:endParaRPr b="0" sz="1817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ko-KR" sz="1817">
                <a:latin typeface="Courier New"/>
                <a:ea typeface="Courier New"/>
                <a:cs typeface="Courier New"/>
                <a:sym typeface="Courier New"/>
              </a:rPr>
              <a:t>       'Avg Wind Speed'</a:t>
            </a:r>
            <a:r>
              <a:rPr lang="ko-KR" sz="2103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103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46" name="Google Shape;346;p23"/>
          <p:cNvSpPr txBox="1"/>
          <p:nvPr>
            <p:ph idx="1" type="body"/>
          </p:nvPr>
        </p:nvSpPr>
        <p:spPr>
          <a:xfrm>
            <a:off x="838950" y="3296350"/>
            <a:ext cx="105141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3200"/>
              <a:t>8월            </a:t>
            </a:r>
            <a:endParaRPr sz="3203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47" name="Google Shape;347;p23"/>
          <p:cNvSpPr/>
          <p:nvPr/>
        </p:nvSpPr>
        <p:spPr>
          <a:xfrm>
            <a:off x="2721650" y="3828175"/>
            <a:ext cx="745800" cy="925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7"/>
          <p:cNvSpPr txBox="1"/>
          <p:nvPr/>
        </p:nvSpPr>
        <p:spPr>
          <a:xfrm>
            <a:off x="7165975" y="4704998"/>
            <a:ext cx="492442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rPr>
              <a:t>THANK YOU</a:t>
            </a:r>
            <a:endParaRPr sz="8000">
              <a:solidFill>
                <a:schemeClr val="lt1"/>
              </a:solidFill>
              <a:latin typeface="Kirang Haerang"/>
              <a:ea typeface="Kirang Haerang"/>
              <a:cs typeface="Kirang Haerang"/>
              <a:sym typeface="Kirang Haerang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aaec6188e_4_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개발환경</a:t>
            </a:r>
            <a:endParaRPr/>
          </a:p>
        </p:txBody>
      </p:sp>
      <p:grpSp>
        <p:nvGrpSpPr>
          <p:cNvPr id="122" name="Google Shape;122;g34aaec6188e_4_7"/>
          <p:cNvGrpSpPr/>
          <p:nvPr/>
        </p:nvGrpSpPr>
        <p:grpSpPr>
          <a:xfrm>
            <a:off x="6622975" y="1755550"/>
            <a:ext cx="3779222" cy="2617725"/>
            <a:chOff x="1974300" y="1844025"/>
            <a:chExt cx="3779222" cy="2617725"/>
          </a:xfrm>
        </p:grpSpPr>
        <p:pic>
          <p:nvPicPr>
            <p:cNvPr id="123" name="Google Shape;123;g34aaec6188e_4_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74300" y="1844025"/>
              <a:ext cx="3779222" cy="232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g34aaec6188e_4_7"/>
            <p:cNvSpPr txBox="1"/>
            <p:nvPr/>
          </p:nvSpPr>
          <p:spPr>
            <a:xfrm>
              <a:off x="3474900" y="4076850"/>
              <a:ext cx="18681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</a:rPr>
                <a:t>&lt; Colab &gt;</a:t>
              </a:r>
              <a:endParaRPr sz="1300">
                <a:solidFill>
                  <a:schemeClr val="dk1"/>
                </a:solidFill>
              </a:endParaRPr>
            </a:p>
          </p:txBody>
        </p:sp>
      </p:grpSp>
      <p:grpSp>
        <p:nvGrpSpPr>
          <p:cNvPr id="125" name="Google Shape;125;g34aaec6188e_4_7"/>
          <p:cNvGrpSpPr/>
          <p:nvPr/>
        </p:nvGrpSpPr>
        <p:grpSpPr>
          <a:xfrm>
            <a:off x="1339038" y="1494413"/>
            <a:ext cx="3399431" cy="2878862"/>
            <a:chOff x="6711613" y="1423113"/>
            <a:chExt cx="3399431" cy="2878862"/>
          </a:xfrm>
        </p:grpSpPr>
        <p:pic>
          <p:nvPicPr>
            <p:cNvPr id="126" name="Google Shape;126;g34aaec6188e_4_7" title="스크린샷 2025-04-09 오전 10.09.16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11613" y="1423113"/>
              <a:ext cx="3399431" cy="2493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g34aaec6188e_4_7"/>
            <p:cNvSpPr txBox="1"/>
            <p:nvPr/>
          </p:nvSpPr>
          <p:spPr>
            <a:xfrm>
              <a:off x="7876550" y="3917075"/>
              <a:ext cx="18681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</a:rPr>
                <a:t>&lt; Visual code&gt;</a:t>
              </a:r>
              <a:endParaRPr sz="1300">
                <a:solidFill>
                  <a:schemeClr val="dk1"/>
                </a:solidFill>
              </a:endParaRPr>
            </a:p>
          </p:txBody>
        </p:sp>
      </p:grpSp>
      <p:grpSp>
        <p:nvGrpSpPr>
          <p:cNvPr id="128" name="Google Shape;128;g34aaec6188e_4_7"/>
          <p:cNvGrpSpPr/>
          <p:nvPr/>
        </p:nvGrpSpPr>
        <p:grpSpPr>
          <a:xfrm>
            <a:off x="4624388" y="4513488"/>
            <a:ext cx="2943225" cy="2067463"/>
            <a:chOff x="4624375" y="4605938"/>
            <a:chExt cx="2943225" cy="2067463"/>
          </a:xfrm>
        </p:grpSpPr>
        <p:pic>
          <p:nvPicPr>
            <p:cNvPr descr="Excel ✓ =&gt; Description, presentation, fonctionnalité | LeBonLogiciel" id="129" name="Google Shape;129;g34aaec6188e_4_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24375" y="4605938"/>
              <a:ext cx="2943225" cy="1552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g34aaec6188e_4_7"/>
            <p:cNvSpPr txBox="1"/>
            <p:nvPr/>
          </p:nvSpPr>
          <p:spPr>
            <a:xfrm>
              <a:off x="5724988" y="6288500"/>
              <a:ext cx="1083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</a:rPr>
                <a:t>&lt; Excel &gt;</a:t>
              </a:r>
              <a:endParaRPr sz="15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프로젝트 배경</a:t>
            </a:r>
            <a:endParaRPr/>
          </a:p>
        </p:txBody>
      </p:sp>
      <p:sp>
        <p:nvSpPr>
          <p:cNvPr id="136" name="Google Shape;136;p3"/>
          <p:cNvSpPr txBox="1"/>
          <p:nvPr>
            <p:ph idx="2" type="body"/>
          </p:nvPr>
        </p:nvSpPr>
        <p:spPr>
          <a:xfrm>
            <a:off x="778000" y="2281547"/>
            <a:ext cx="10504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000"/>
              <a:buChar char="✔"/>
            </a:pPr>
            <a:r>
              <a:rPr b="1" lang="ko-KR" sz="2000">
                <a:solidFill>
                  <a:srgbClr val="757070"/>
                </a:solidFill>
              </a:rPr>
              <a:t>기온, 습도, 강수량 등의 기후 데이터를 기반으로 개별 가구의 전력 소비량을 예측하는 AI 모델을 구축</a:t>
            </a:r>
            <a:endParaRPr b="1" sz="2000">
              <a:solidFill>
                <a:srgbClr val="75707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757070"/>
              </a:solidFill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2000"/>
              <a:buChar char="✔"/>
            </a:pPr>
            <a:r>
              <a:rPr b="1" lang="ko-KR" sz="2000">
                <a:solidFill>
                  <a:srgbClr val="757070"/>
                </a:solidFill>
              </a:rPr>
              <a:t>전력 소비 패턴을 분석하여 정밀한 전력 소비 예측을 통해 전력 수급 불안정 완화</a:t>
            </a:r>
            <a:endParaRPr b="1" sz="2000">
              <a:solidFill>
                <a:srgbClr val="757070"/>
              </a:solidFill>
            </a:endParaRPr>
          </a:p>
          <a:p>
            <a:pPr indent="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757070"/>
              </a:solidFill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2000"/>
              <a:buChar char="✔"/>
            </a:pPr>
            <a:r>
              <a:rPr b="1" lang="ko-KR" sz="2000">
                <a:solidFill>
                  <a:srgbClr val="757070"/>
                </a:solidFill>
              </a:rPr>
              <a:t>개별 가구의 효율적인 전력 사용을 유도하여 에너지 절약 및 비용 절감 목표</a:t>
            </a:r>
            <a:endParaRPr b="1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42" name="Google Shape;142;p4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사용 데이터</a:t>
            </a:r>
            <a:endParaRPr/>
          </a:p>
        </p:txBody>
      </p:sp>
      <p:sp>
        <p:nvSpPr>
          <p:cNvPr id="143" name="Google Shape;143;p4"/>
          <p:cNvSpPr txBox="1"/>
          <p:nvPr>
            <p:ph idx="2" type="body"/>
          </p:nvPr>
        </p:nvSpPr>
        <p:spPr>
          <a:xfrm>
            <a:off x="849312" y="2032000"/>
            <a:ext cx="105044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2016년~2024년</a:t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한국전력공사(KEPCO)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rPr b="1" lang="ko-KR" sz="2000" u="sng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https://bigdata.kepco.co.kr/cmsmain.do?scode=S01&amp;pcode=000171&amp;redirect=Y</a:t>
            </a:r>
            <a:endParaRPr b="1" sz="20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b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</a:b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기상청</a:t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rPr b="1" lang="ko-KR" sz="2000" u="sng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https://data.kma.go.kr/data/grnd/selectAsosRltmList.do?pgmNo=36</a:t>
            </a:r>
            <a:endParaRPr/>
          </a:p>
        </p:txBody>
      </p:sp>
      <p:pic>
        <p:nvPicPr>
          <p:cNvPr id="144" name="Google Shape;144;p4"/>
          <p:cNvPicPr preferRelativeResize="0"/>
          <p:nvPr/>
        </p:nvPicPr>
        <p:blipFill rotWithShape="1">
          <a:blip r:embed="rId5">
            <a:alphaModFix/>
          </a:blip>
          <a:srcRect b="0" l="-1" r="38841" t="0"/>
          <a:stretch/>
        </p:blipFill>
        <p:spPr>
          <a:xfrm>
            <a:off x="1429925" y="5489394"/>
            <a:ext cx="5779914" cy="1177418"/>
          </a:xfrm>
          <a:prstGeom prst="rect">
            <a:avLst/>
          </a:prstGeom>
          <a:noFill/>
          <a:ln cap="flat" cmpd="sng" w="9525">
            <a:solidFill>
              <a:srgbClr val="17161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" name="Google Shape;145;p4"/>
          <p:cNvPicPr preferRelativeResize="0"/>
          <p:nvPr/>
        </p:nvPicPr>
        <p:blipFill rotWithShape="1">
          <a:blip r:embed="rId6">
            <a:alphaModFix/>
          </a:blip>
          <a:srcRect b="0" l="0" r="23738" t="0"/>
          <a:stretch/>
        </p:blipFill>
        <p:spPr>
          <a:xfrm>
            <a:off x="1404657" y="3215640"/>
            <a:ext cx="6623865" cy="1177418"/>
          </a:xfrm>
          <a:prstGeom prst="rect">
            <a:avLst/>
          </a:prstGeom>
          <a:noFill/>
          <a:ln cap="flat" cmpd="sng" w="9525">
            <a:solidFill>
              <a:srgbClr val="17161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6" name="Google Shape;146;p4"/>
          <p:cNvPicPr preferRelativeResize="0"/>
          <p:nvPr/>
        </p:nvPicPr>
        <p:blipFill rotWithShape="1">
          <a:blip r:embed="rId7">
            <a:alphaModFix/>
          </a:blip>
          <a:srcRect b="11240" l="67808" r="0" t="0"/>
          <a:stretch/>
        </p:blipFill>
        <p:spPr>
          <a:xfrm>
            <a:off x="7678456" y="5480195"/>
            <a:ext cx="964684" cy="1177418"/>
          </a:xfrm>
          <a:prstGeom prst="rect">
            <a:avLst/>
          </a:prstGeom>
          <a:noFill/>
          <a:ln cap="flat" cmpd="sng" w="9525">
            <a:solidFill>
              <a:srgbClr val="17161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" name="Google Shape;147;p4"/>
          <p:cNvSpPr txBox="1"/>
          <p:nvPr/>
        </p:nvSpPr>
        <p:spPr>
          <a:xfrm>
            <a:off x="7249471" y="5944561"/>
            <a:ext cx="4289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4"/>
          <p:cNvPicPr preferRelativeResize="0"/>
          <p:nvPr/>
        </p:nvPicPr>
        <p:blipFill rotWithShape="1">
          <a:blip r:embed="rId6">
            <a:alphaModFix/>
          </a:blip>
          <a:srcRect b="0" l="76212" r="0" t="0"/>
          <a:stretch/>
        </p:blipFill>
        <p:spPr>
          <a:xfrm>
            <a:off x="9187688" y="5483759"/>
            <a:ext cx="2018393" cy="1150204"/>
          </a:xfrm>
          <a:prstGeom prst="rect">
            <a:avLst/>
          </a:prstGeom>
          <a:noFill/>
          <a:ln cap="flat" cmpd="sng" w="9525">
            <a:solidFill>
              <a:srgbClr val="17161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aaec6188e_6_2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54" name="Google Shape;154;g34aaec6188e_6_2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>
                <a:solidFill>
                  <a:srgbClr val="000000"/>
                </a:solidFill>
              </a:rPr>
              <a:t>기상 용어</a:t>
            </a:r>
            <a:endParaRPr/>
          </a:p>
        </p:txBody>
      </p:sp>
      <p:graphicFrame>
        <p:nvGraphicFramePr>
          <p:cNvPr id="155" name="Google Shape;155;g34aaec6188e_6_2"/>
          <p:cNvGraphicFramePr/>
          <p:nvPr/>
        </p:nvGraphicFramePr>
        <p:xfrm>
          <a:off x="843750" y="22172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{93C4A45E-042F-4084-80EB-74D71258CA3F}</a:tableStyleId>
              </a:tblPr>
              <a:tblGrid>
                <a:gridCol w="1893875"/>
                <a:gridCol w="6096000"/>
                <a:gridCol w="2514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일사량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태양 광선이 구름이나 안개 등에 차단되지 않고 지표면을 비친 시간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1200"/>
                        <a:t>Total Solar Radiation (MJ/m^2)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cap="none" strike="noStrike"/>
                        <a:t>일조율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일조시간을 가조시간으로 나눈 것을 백분위로 표시(구름에 영향이 많음)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1200"/>
                        <a:t>Sunshine Rate (%)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월간 </a:t>
                      </a:r>
                      <a:r>
                        <a:rPr lang="ko-KR" sz="1200" u="none" cap="none" strike="noStrike"/>
                        <a:t>강수량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</a:rPr>
                        <a:t>비, 눈, 우박, 이슬 등 지면에 떨어진 물의 전체 양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Monthly Precipitation (mm)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평균 증기압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대기의 전체 압력중에서 그 대기에 함유되어 있는 수증기가 갖고 있는 분압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Avg Vapor Pressure (hPa)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평균 이슬점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001D35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이슬점은 공기가 포화되어 수증기가 응결할 때의 온도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Avg Dew Point Temp (Celsius)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증발량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일정시간동안 단위 면적에서 증발된 물의 양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Small Pan Evaporation (mm)  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운량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특정 지점에서 관찰할 때 구름이 하늘을 덮고 있는 정도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Avg Cloud Cover (1/10)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평균 상대 습도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일정 부피의 공기 속에 실제로 포함되어 있는 수증기 양과 포함할 수 있는 최대한의 수증기 양과의 비율의 평균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Avg Relative Humidity (%)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61" name="Google Shape;161;p5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 sz="2400">
                <a:solidFill>
                  <a:srgbClr val="000000"/>
                </a:solidFill>
              </a:rPr>
              <a:t>기상 예측 데이터</a:t>
            </a:r>
            <a:endParaRPr/>
          </a:p>
        </p:txBody>
      </p:sp>
      <p:pic>
        <p:nvPicPr>
          <p:cNvPr id="162" name="Google Shape;16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788" y="2032000"/>
            <a:ext cx="5152805" cy="4157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68" name="Google Shape;168;p7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>
                <a:solidFill>
                  <a:srgbClr val="000000"/>
                </a:solidFill>
              </a:rPr>
              <a:t>전기 사용량 데이터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69" name="Google Shape;169;p7" title="스크린샷 2025-04-03 14.46.34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800" y="2032000"/>
            <a:ext cx="5987400" cy="40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2025-04-01T13:19:52Z</dcterms:created>
  <dc:creator>Hyungeun Kim</dc:creator>
</cp:coreProperties>
</file>